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037941912178094E-2"/>
          <c:y val="0.12044732157131592"/>
          <c:w val="0.74291114118633295"/>
          <c:h val="0.8795526784286841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8630372088286485E-2"/>
                  <c:y val="-2.679156922943521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-1.1614739565974152E-2"/>
                  <c:y val="-2.1457134844095935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4.7747703958819387E-2"/>
                  <c:y val="2.2968315173652791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3"/>
              <c:layout>
                <c:manualLayout>
                  <c:x val="1.1208476835907122E-2"/>
                  <c:y val="-4.2517294826320108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4"/>
              <c:layout>
                <c:manualLayout>
                  <c:x val="1.7507524416478976E-2"/>
                  <c:y val="-2.502211813863500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5"/>
              <c:layout>
                <c:manualLayout>
                  <c:x val="-4.8616125986001554E-2"/>
                  <c:y val="-1.652103018363813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6"/>
              <c:layout>
                <c:manualLayout>
                  <c:x val="8.7235677517312894E-4"/>
                  <c:y val="-1.8812950322592881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7"/>
              <c:layout>
                <c:manualLayout>
                  <c:x val="4.2315900085175724E-3"/>
                  <c:y val="-1.408498649201579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8"/>
              <c:layout>
                <c:manualLayout>
                  <c:x val="1.0352032644520979E-2"/>
                  <c:y val="-2.479636408962689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9"/>
              <c:layout>
                <c:manualLayout>
                  <c:x val="3.7916504647631743E-3"/>
                  <c:y val="-1.994239799913830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СМИ</c:v>
                </c:pt>
              </c:strCache>
            </c:strRef>
          </c:cat>
          <c:val>
            <c:numRef>
              <c:f>Лист1!$B$2:$B$11</c:f>
              <c:numCache>
                <c:formatCode>0.0</c:formatCode>
                <c:ptCount val="10"/>
                <c:pt idx="0">
                  <c:v>102.5</c:v>
                </c:pt>
                <c:pt idx="1">
                  <c:v>0.9</c:v>
                </c:pt>
                <c:pt idx="2">
                  <c:v>18.5</c:v>
                </c:pt>
                <c:pt idx="3">
                  <c:v>129.1</c:v>
                </c:pt>
                <c:pt idx="4">
                  <c:v>314.3</c:v>
                </c:pt>
                <c:pt idx="5">
                  <c:v>515.6</c:v>
                </c:pt>
                <c:pt idx="6">
                  <c:v>111.4</c:v>
                </c:pt>
                <c:pt idx="7">
                  <c:v>26.5</c:v>
                </c:pt>
                <c:pt idx="8">
                  <c:v>70.2</c:v>
                </c:pt>
                <c:pt idx="9">
                  <c:v>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СМИ</c:v>
                </c:pt>
              </c:strCache>
            </c:strRef>
          </c:cat>
          <c:val>
            <c:numRef>
              <c:f>Лист1!$C$2:$C$11</c:f>
              <c:numCache>
                <c:formatCode>0</c:formatCode>
                <c:ptCount val="10"/>
                <c:pt idx="0">
                  <c:v>7.896764252696455</c:v>
                </c:pt>
                <c:pt idx="1">
                  <c:v>6.9337442218798132E-2</c:v>
                </c:pt>
                <c:pt idx="2">
                  <c:v>1.4252696456086285</c:v>
                </c:pt>
                <c:pt idx="3">
                  <c:v>9.9460708782742664</c:v>
                </c:pt>
                <c:pt idx="4">
                  <c:v>24.214175654853616</c:v>
                </c:pt>
                <c:pt idx="5">
                  <c:v>39.722650231124803</c:v>
                </c:pt>
                <c:pt idx="6">
                  <c:v>8.5824345146379031</c:v>
                </c:pt>
                <c:pt idx="7">
                  <c:v>2.0416024653312785</c:v>
                </c:pt>
                <c:pt idx="8">
                  <c:v>5.4083204930662552</c:v>
                </c:pt>
                <c:pt idx="9">
                  <c:v>0.6933744221879814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"/>
          <c:y val="0.80430646594822786"/>
          <c:w val="1"/>
          <c:h val="0.18504888345739359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296199412186526"/>
          <c:y val="4.162330946013823E-2"/>
          <c:w val="0.75894471321368329"/>
          <c:h val="0.8336882756376051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8630372088286485E-2"/>
                  <c:y val="-2.679156922943521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-2.4975970683392083E-2"/>
                  <c:y val="-4.6297868311971593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3.9730644406513853E-2"/>
                  <c:y val="-5.23527511027726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3"/>
              <c:layout>
                <c:manualLayout>
                  <c:x val="0.10740999316574243"/>
                  <c:y val="-6.7357539303144719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4"/>
              <c:layout>
                <c:manualLayout>
                  <c:x val="0.10154574575888874"/>
                  <c:y val="8.303498359337230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5"/>
              <c:layout>
                <c:manualLayout>
                  <c:x val="0.35222327990492641"/>
                  <c:y val="-6.584753493743262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6"/>
              <c:layout>
                <c:manualLayout>
                  <c:x val="8.7235677517312894E-4"/>
                  <c:y val="-1.8812950322592881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7"/>
              <c:layout>
                <c:manualLayout>
                  <c:x val="4.2315900085175724E-3"/>
                  <c:y val="-1.408498649201579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18,0</a:t>
                    </a:r>
                    <a:r>
                      <a:rPr lang="en-US" dirty="0"/>
                      <a:t>
</a:t>
                    </a:r>
                    <a:r>
                      <a:rPr lang="ru-RU" dirty="0" smtClean="0"/>
                      <a:t>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8"/>
              <c:layout>
                <c:manualLayout>
                  <c:x val="1.0352032644520979E-2"/>
                  <c:y val="-2.479636408962689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9"/>
              <c:layout>
                <c:manualLayout>
                  <c:x val="3.7916504647631743E-3"/>
                  <c:y val="-1.994239799913830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СМИ</c:v>
                </c:pt>
              </c:strCache>
            </c:strRef>
          </c:cat>
          <c:val>
            <c:numRef>
              <c:f>Лист1!$B$2:$B$11</c:f>
              <c:numCache>
                <c:formatCode>0.0</c:formatCode>
                <c:ptCount val="10"/>
                <c:pt idx="0">
                  <c:v>98.8</c:v>
                </c:pt>
                <c:pt idx="1">
                  <c:v>0.9</c:v>
                </c:pt>
                <c:pt idx="2">
                  <c:v>18</c:v>
                </c:pt>
                <c:pt idx="3">
                  <c:v>126.1</c:v>
                </c:pt>
                <c:pt idx="4">
                  <c:v>280.10000000000002</c:v>
                </c:pt>
                <c:pt idx="5">
                  <c:v>493.2</c:v>
                </c:pt>
                <c:pt idx="6">
                  <c:v>104.8</c:v>
                </c:pt>
                <c:pt idx="7">
                  <c:v>25.4</c:v>
                </c:pt>
                <c:pt idx="8">
                  <c:v>69.900000000000006</c:v>
                </c:pt>
                <c:pt idx="9">
                  <c:v>8.8000000000000007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СМИ</c:v>
                </c:pt>
              </c:strCache>
            </c:strRef>
          </c:cat>
          <c:val>
            <c:numRef>
              <c:f>Лист1!$C$2:$C$11</c:f>
              <c:numCache>
                <c:formatCode>#,##0</c:formatCode>
                <c:ptCount val="10"/>
                <c:pt idx="0">
                  <c:v>8.0587275693311557</c:v>
                </c:pt>
                <c:pt idx="1">
                  <c:v>7.3409461663947795E-2</c:v>
                </c:pt>
                <c:pt idx="2">
                  <c:v>1.4681892332789557</c:v>
                </c:pt>
                <c:pt idx="3">
                  <c:v>10.285481239804239</c:v>
                </c:pt>
                <c:pt idx="4">
                  <c:v>22.846655791190862</c:v>
                </c:pt>
                <c:pt idx="5">
                  <c:v>40.228384991843384</c:v>
                </c:pt>
                <c:pt idx="6">
                  <c:v>8.5481239804241422</c:v>
                </c:pt>
                <c:pt idx="7">
                  <c:v>2.0717781402936373</c:v>
                </c:pt>
                <c:pt idx="8">
                  <c:v>5.7014681892332781</c:v>
                </c:pt>
                <c:pt idx="9">
                  <c:v>0.71778140293637838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331116331"/>
              </p:ext>
            </p:extLst>
          </p:nvPr>
        </p:nvGraphicFramePr>
        <p:xfrm>
          <a:off x="251520" y="692696"/>
          <a:ext cx="4752528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51520" y="107339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бюджета 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округа на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01.01.2026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млн.рублей,%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880651323"/>
              </p:ext>
            </p:extLst>
          </p:nvPr>
        </p:nvGraphicFramePr>
        <p:xfrm>
          <a:off x="4283968" y="1628800"/>
          <a:ext cx="475252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9552" y="1043600"/>
            <a:ext cx="32438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Утверждено бюджетных назначений</a:t>
            </a:r>
            <a:endParaRPr lang="ru-RU" sz="14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20072" y="1043600"/>
            <a:ext cx="3069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Исполнено бюджетных назначений</a:t>
            </a:r>
            <a:endParaRPr lang="ru-RU" sz="14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0451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38</Words>
  <Application>Microsoft Office PowerPoint</Application>
  <PresentationFormat>Экран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83</cp:revision>
  <dcterms:created xsi:type="dcterms:W3CDTF">2023-08-08T07:34:40Z</dcterms:created>
  <dcterms:modified xsi:type="dcterms:W3CDTF">2026-01-26T07:45:01Z</dcterms:modified>
</cp:coreProperties>
</file>